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binary" PartName="/ppt/metadata"/>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theme+xml" PartName="/ppt/theme/theme2.xml"/>
  <Override ContentType="application/vnd.openxmlformats-package.core-properties+xml" PartName="/docProps/cor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Orbitron"/>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gWiefzjRjOZOCZnuONWzkn0kem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Orbitron-bold.fntdata"/><Relationship Id="rId16" Type="http://schemas.openxmlformats.org/officeDocument/2006/relationships/font" Target="fonts/Orbitron-regular.fntdata"/><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HC-SR04 is the most commonly used ultrasonic sensor. It works from 5Volts. Unfortunately,  It means that I will receive 5Volts which could damage the GPIO pins. Therefore, we will need a voltage divider, which we will talk later on. These sensors outputs frequency of 40KHz which is two time more that what humans can hear. The range of these sensors is between 2cm – 500 cm approximately.  Which is they can measure distance up to 4-5 meters and are surprisingly accurate. Cycle period is the amount of time you should wait before taking measurements. The recommended cycle time for these sensors is minimum 50 milli seconds. </a:t>
            </a:r>
            <a:endParaRPr/>
          </a:p>
        </p:txBody>
      </p:sp>
      <p:sp>
        <p:nvSpPr>
          <p:cNvPr id="108" name="Google Shape;10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ultrasonic sensor has 4 pins: VCC, Trigg, Echo and Gnd. VCC stands for Voltage Common Collector. It is the power input pin of the sensor. The VCC pin connects to the 5V pin in the Raspberry Pi. Trigger activates the sensor and needs to be connected to a GPIO output. Echo returns the signal and it must be read by a GPIO input pin and therefore Echo connects to a GPIO input pin. Anf without much surprise, Ground connects to a ground pin. </a:t>
            </a:r>
            <a:endParaRPr/>
          </a:p>
        </p:txBody>
      </p:sp>
      <p:sp>
        <p:nvSpPr>
          <p:cNvPr id="117" name="Google Shape;1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Like mentioned before, these ultrasonic sensors have two components: Transmitter and Receiver. Transmitter transmits the signal from the sensor to the object in the form of ultrasonic waves. And receiver receives the reflected signal from the object. The sensor uses the time it takes for the sound to come back from the object in front to determine the distance of an object.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This process is similar to how bats locate objects in their paths. Bats sense distance using sound. They emit sound waves and receive back reflected waves. The time it takes to receive the waves back provides them with a very good estimate of the distance, which is exactly how ultrasonic sensors estimate distance.  </a:t>
            </a:r>
            <a:endParaRPr/>
          </a:p>
          <a:p>
            <a:pPr indent="0" lvl="0" marL="0" rtl="0" algn="l">
              <a:spcBef>
                <a:spcPts val="0"/>
              </a:spcBef>
              <a:spcAft>
                <a:spcPts val="0"/>
              </a:spcAft>
              <a:buNone/>
            </a:pPr>
            <a:r>
              <a:t/>
            </a:r>
            <a:endParaRPr/>
          </a:p>
        </p:txBody>
      </p:sp>
      <p:sp>
        <p:nvSpPr>
          <p:cNvPr id="134" name="Google Shape;13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know that speed = distance/ time. Speed of sound = 340 m/s and distance  = 2*Distance as the the wave travels to and from the object. Plugging the know values to the speed equation, we have 340 = 2*Distance/ Time. Rearranging this equation gives us Distance = 170 * Time in meters.</a:t>
            </a:r>
            <a:endParaRPr/>
          </a:p>
        </p:txBody>
      </p:sp>
      <p:sp>
        <p:nvSpPr>
          <p:cNvPr id="143" name="Google Shape;14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Ultrasonic sensors are very accurate and reliable. It can be used indoors or outdoors.  Ultrasonic sensors make accurate measurements in many difficult environments and unusual materials. The measurements are unaffected by material, surface, light, dust and even mist and vapor. It can be used to measure the presence, level, position, distance and diameter.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50" name="Google Shape;15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It has been used in vehicles to support drivers with their driving tasks like parking and nearby obstacle detection. </a:t>
            </a:r>
            <a:endParaRPr/>
          </a:p>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Ultrasonic sensors are becoming widely accepted as an industry standard. </a:t>
            </a:r>
            <a:endParaRPr/>
          </a:p>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Ultrasonic sensors have a unique ability to detect uneven surfaces and return accurate distance data. The sensors are used in many applications where the detection of the level of a fluid in a container is needed. Typical industries include food and beverage, chemical and water treatment. </a:t>
            </a:r>
            <a:endParaRPr/>
          </a:p>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Pairs of ultrasonic sensors are used to accurately position objects. Linked together in a control system. the sensors provide the prime input for object location and position adjustment. Industries such as automotive, packaging, printing and assembly use ultrasonic sensors for their manufacturing process . They can also handle collision avoidance for a robot.</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58" name="Google Shape;15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pic>
        <p:nvPicPr>
          <p:cNvPr descr="A picture containing room, toy&#10;&#10;Description automatically generated" id="16" name="Google Shape;16;p13"/>
          <p:cNvPicPr preferRelativeResize="0"/>
          <p:nvPr/>
        </p:nvPicPr>
        <p:blipFill rotWithShape="1">
          <a:blip r:embed="rId2">
            <a:alphaModFix/>
          </a:blip>
          <a:srcRect b="0" l="1618" r="0" t="0"/>
          <a:stretch/>
        </p:blipFill>
        <p:spPr>
          <a:xfrm flipH="1">
            <a:off x="0" y="-112796"/>
            <a:ext cx="12192000" cy="6970796"/>
          </a:xfrm>
          <a:prstGeom prst="rect">
            <a:avLst/>
          </a:prstGeom>
          <a:noFill/>
          <a:ln>
            <a:noFill/>
          </a:ln>
        </p:spPr>
      </p:pic>
      <p:sp>
        <p:nvSpPr>
          <p:cNvPr id="17" name="Google Shape;17;p13"/>
          <p:cNvSpPr txBox="1"/>
          <p:nvPr>
            <p:ph idx="1" type="subTitle"/>
          </p:nvPr>
        </p:nvSpPr>
        <p:spPr>
          <a:xfrm>
            <a:off x="1620252" y="518318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FB7F03"/>
              </a:buClr>
              <a:buSzPts val="4000"/>
              <a:buFont typeface="Orbitron"/>
              <a:buNone/>
              <a:defRPr b="1" sz="4000">
                <a:solidFill>
                  <a:srgbClr val="FB7F03"/>
                </a:solidFill>
                <a:latin typeface="Orbitron"/>
                <a:ea typeface="Orbitron"/>
                <a:cs typeface="Orbitron"/>
                <a:sym typeface="Orbitro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8" name="Google Shape;18;p13"/>
          <p:cNvCxnSpPr/>
          <p:nvPr/>
        </p:nvCxnSpPr>
        <p:spPr>
          <a:xfrm>
            <a:off x="914400" y="5177178"/>
            <a:ext cx="10363200" cy="0"/>
          </a:xfrm>
          <a:prstGeom prst="straightConnector1">
            <a:avLst/>
          </a:prstGeom>
          <a:noFill/>
          <a:ln cap="flat" cmpd="sng" w="57150">
            <a:solidFill>
              <a:srgbClr val="FB7F03"/>
            </a:solidFill>
            <a:prstDash val="solid"/>
            <a:miter lim="800000"/>
            <a:headEnd len="sm" w="sm" type="none"/>
            <a:tailEnd len="sm" w="sm" type="none"/>
          </a:ln>
        </p:spPr>
      </p:cxnSp>
      <p:sp>
        <p:nvSpPr>
          <p:cNvPr id="19" name="Google Shape;19;p13"/>
          <p:cNvSpPr txBox="1"/>
          <p:nvPr/>
        </p:nvSpPr>
        <p:spPr>
          <a:xfrm>
            <a:off x="9512490" y="378031"/>
            <a:ext cx="265970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rgbClr val="FB7F03"/>
                </a:solidFill>
                <a:latin typeface="Orbitron"/>
                <a:ea typeface="Orbitron"/>
                <a:cs typeface="Orbitron"/>
                <a:sym typeface="Orbitron"/>
              </a:rPr>
              <a:t>BotDev()</a:t>
            </a:r>
            <a:endParaRPr>
              <a:latin typeface="Orbitron"/>
              <a:ea typeface="Orbitron"/>
              <a:cs typeface="Orbitron"/>
              <a:sym typeface="Orbitron"/>
            </a:endParaRPr>
          </a:p>
        </p:txBody>
      </p:sp>
      <p:sp>
        <p:nvSpPr>
          <p:cNvPr id="20" name="Google Shape;20;p13"/>
          <p:cNvSpPr txBox="1"/>
          <p:nvPr>
            <p:ph type="ctrTitle"/>
          </p:nvPr>
        </p:nvSpPr>
        <p:spPr>
          <a:xfrm>
            <a:off x="914400" y="2789578"/>
            <a:ext cx="103632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rgbClr val="FB7F03"/>
              </a:buClr>
              <a:buSzPts val="12000"/>
              <a:buFont typeface="Orbitron"/>
              <a:buNone/>
              <a:defRPr b="1" sz="12000">
                <a:solidFill>
                  <a:srgbClr val="FB7F03"/>
                </a:solidFill>
                <a:latin typeface="Orbitron"/>
                <a:ea typeface="Orbitron"/>
                <a:cs typeface="Orbitron"/>
                <a:sym typeface="Orbitro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 name="Google Shape;21;p13"/>
          <p:cNvPicPr preferRelativeResize="0"/>
          <p:nvPr/>
        </p:nvPicPr>
        <p:blipFill rotWithShape="1">
          <a:blip r:embed="rId3">
            <a:alphaModFix/>
          </a:blip>
          <a:srcRect b="0" l="79" r="79" t="0"/>
          <a:stretch/>
        </p:blipFill>
        <p:spPr>
          <a:xfrm>
            <a:off x="8261684" y="-120315"/>
            <a:ext cx="1578506" cy="1371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Google Shape;80;p22"/>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2"/>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2"/>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3"/>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3"/>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3"/>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3"/>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3"/>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Google Shape;23;p14"/>
          <p:cNvSpPr/>
          <p:nvPr/>
        </p:nvSpPr>
        <p:spPr>
          <a:xfrm>
            <a:off x="0" y="0"/>
            <a:ext cx="1238250" cy="6858000"/>
          </a:xfrm>
          <a:prstGeom prst="rect">
            <a:avLst/>
          </a:prstGeom>
          <a:gradFill>
            <a:gsLst>
              <a:gs pos="0">
                <a:srgbClr val="0C0C0C"/>
              </a:gs>
              <a:gs pos="50000">
                <a:srgbClr val="262626"/>
              </a:gs>
              <a:gs pos="99000">
                <a:srgbClr val="3F3F3F"/>
              </a:gs>
              <a:gs pos="100000">
                <a:srgbClr val="3F3F3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 name="Google Shape;24;p14"/>
          <p:cNvPicPr preferRelativeResize="0"/>
          <p:nvPr/>
        </p:nvPicPr>
        <p:blipFill rotWithShape="1">
          <a:blip r:embed="rId2">
            <a:alphaModFix/>
          </a:blip>
          <a:srcRect b="0" l="0" r="0" t="0"/>
          <a:stretch/>
        </p:blipFill>
        <p:spPr>
          <a:xfrm flipH="1">
            <a:off x="1222375" y="0"/>
            <a:ext cx="10969625" cy="6858000"/>
          </a:xfrm>
          <a:prstGeom prst="rect">
            <a:avLst/>
          </a:prstGeom>
          <a:solidFill>
            <a:schemeClr val="lt1"/>
          </a:solidFill>
          <a:ln>
            <a:noFill/>
          </a:ln>
        </p:spPr>
      </p:pic>
      <p:sp>
        <p:nvSpPr>
          <p:cNvPr id="25" name="Google Shape;25;p14"/>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B7F03"/>
              </a:buClr>
              <a:buSzPts val="4400"/>
              <a:buFont typeface="Orbitron"/>
              <a:buNone/>
              <a:defRPr>
                <a:solidFill>
                  <a:srgbClr val="FB7F03"/>
                </a:solidFill>
                <a:latin typeface="Orbitron"/>
                <a:ea typeface="Orbitron"/>
                <a:cs typeface="Orbitron"/>
                <a:sym typeface="Orbitro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4"/>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FB7F03"/>
              </a:buClr>
              <a:buSzPts val="2800"/>
              <a:buFont typeface="Orbitron"/>
              <a:buChar char="•"/>
              <a:defRPr>
                <a:solidFill>
                  <a:srgbClr val="FB7F03"/>
                </a:solidFill>
                <a:latin typeface="Orbitron"/>
                <a:ea typeface="Orbitron"/>
                <a:cs typeface="Orbitron"/>
                <a:sym typeface="Orbitron"/>
              </a:defRPr>
            </a:lvl1pPr>
            <a:lvl2pPr indent="-381000" lvl="1" marL="914400" algn="l">
              <a:lnSpc>
                <a:spcPct val="90000"/>
              </a:lnSpc>
              <a:spcBef>
                <a:spcPts val="500"/>
              </a:spcBef>
              <a:spcAft>
                <a:spcPts val="0"/>
              </a:spcAft>
              <a:buClr>
                <a:srgbClr val="FB7F03"/>
              </a:buClr>
              <a:buSzPts val="2400"/>
              <a:buChar char="•"/>
              <a:defRPr>
                <a:solidFill>
                  <a:srgbClr val="FB7F03"/>
                </a:solidFill>
                <a:latin typeface="Arial"/>
                <a:ea typeface="Arial"/>
                <a:cs typeface="Arial"/>
                <a:sym typeface="Arial"/>
              </a:defRPr>
            </a:lvl2pPr>
            <a:lvl3pPr indent="-355600" lvl="2" marL="1371600" algn="l">
              <a:lnSpc>
                <a:spcPct val="90000"/>
              </a:lnSpc>
              <a:spcBef>
                <a:spcPts val="500"/>
              </a:spcBef>
              <a:spcAft>
                <a:spcPts val="0"/>
              </a:spcAft>
              <a:buClr>
                <a:srgbClr val="FB7F03"/>
              </a:buClr>
              <a:buSzPts val="2000"/>
              <a:buChar char="•"/>
              <a:defRPr>
                <a:solidFill>
                  <a:srgbClr val="FB7F03"/>
                </a:solidFill>
                <a:latin typeface="Arial"/>
                <a:ea typeface="Arial"/>
                <a:cs typeface="Arial"/>
                <a:sym typeface="Arial"/>
              </a:defRPr>
            </a:lvl3pPr>
            <a:lvl4pPr indent="-342900" lvl="3" marL="1828800" algn="l">
              <a:lnSpc>
                <a:spcPct val="90000"/>
              </a:lnSpc>
              <a:spcBef>
                <a:spcPts val="500"/>
              </a:spcBef>
              <a:spcAft>
                <a:spcPts val="0"/>
              </a:spcAft>
              <a:buClr>
                <a:srgbClr val="FB7F03"/>
              </a:buClr>
              <a:buSzPts val="1800"/>
              <a:buChar char="•"/>
              <a:defRPr>
                <a:solidFill>
                  <a:srgbClr val="FB7F03"/>
                </a:solidFill>
                <a:latin typeface="Arial"/>
                <a:ea typeface="Arial"/>
                <a:cs typeface="Arial"/>
                <a:sym typeface="Arial"/>
              </a:defRPr>
            </a:lvl4pPr>
            <a:lvl5pPr indent="-342900" lvl="4" marL="2286000" algn="l">
              <a:lnSpc>
                <a:spcPct val="90000"/>
              </a:lnSpc>
              <a:spcBef>
                <a:spcPts val="500"/>
              </a:spcBef>
              <a:spcAft>
                <a:spcPts val="0"/>
              </a:spcAft>
              <a:buClr>
                <a:srgbClr val="FB7F03"/>
              </a:buClr>
              <a:buSzPts val="1800"/>
              <a:buChar char="•"/>
              <a:defRPr>
                <a:solidFill>
                  <a:srgbClr val="FB7F03"/>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4"/>
          <p:cNvSpPr txBox="1"/>
          <p:nvPr/>
        </p:nvSpPr>
        <p:spPr>
          <a:xfrm rot="-5400000">
            <a:off x="-1159843" y="2196582"/>
            <a:ext cx="390363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FB7F03"/>
                </a:solidFill>
                <a:latin typeface="Orbitron"/>
                <a:ea typeface="Orbitron"/>
                <a:cs typeface="Orbitron"/>
                <a:sym typeface="Orbitron"/>
              </a:rPr>
              <a:t>BotDev()</a:t>
            </a:r>
            <a:endParaRPr>
              <a:latin typeface="Orbitron"/>
              <a:ea typeface="Orbitron"/>
              <a:cs typeface="Orbitron"/>
              <a:sym typeface="Orbitron"/>
            </a:endParaRPr>
          </a:p>
        </p:txBody>
      </p:sp>
      <p:sp>
        <p:nvSpPr>
          <p:cNvPr id="28" name="Google Shape;28;p14"/>
          <p:cNvSpPr txBox="1"/>
          <p:nvPr/>
        </p:nvSpPr>
        <p:spPr>
          <a:xfrm>
            <a:off x="9419446" y="6488668"/>
            <a:ext cx="27725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B7F03"/>
                </a:solidFill>
                <a:latin typeface="Calibri"/>
                <a:ea typeface="Calibri"/>
                <a:cs typeface="Calibri"/>
                <a:sym typeface="Calibri"/>
              </a:rPr>
              <a:t>Blender Image By: Flash112</a:t>
            </a:r>
            <a:endParaRPr/>
          </a:p>
        </p:txBody>
      </p:sp>
      <p:pic>
        <p:nvPicPr>
          <p:cNvPr id="29" name="Google Shape;29;p14"/>
          <p:cNvPicPr preferRelativeResize="0"/>
          <p:nvPr/>
        </p:nvPicPr>
        <p:blipFill rotWithShape="1">
          <a:blip r:embed="rId3">
            <a:alphaModFix/>
          </a:blip>
          <a:srcRect b="0" l="79" r="79" t="0"/>
          <a:stretch/>
        </p:blipFill>
        <p:spPr>
          <a:xfrm rot="-5400000">
            <a:off x="-235717" y="4312319"/>
            <a:ext cx="1841590" cy="160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0" name="Shape 30"/>
        <p:cNvGrpSpPr/>
        <p:nvPr/>
      </p:nvGrpSpPr>
      <p:grpSpPr>
        <a:xfrm>
          <a:off x="0" y="0"/>
          <a:ext cx="0" cy="0"/>
          <a:chOff x="0" y="0"/>
          <a:chExt cx="0" cy="0"/>
        </a:xfrm>
      </p:grpSpPr>
      <p:sp>
        <p:nvSpPr>
          <p:cNvPr id="31" name="Google Shape;31;p15"/>
          <p:cNvSpPr txBox="1"/>
          <p:nvPr>
            <p:ph type="title"/>
          </p:nvPr>
        </p:nvSpPr>
        <p:spPr>
          <a:xfrm>
            <a:off x="831851" y="1709742"/>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5"/>
          <p:cNvSpPr txBox="1"/>
          <p:nvPr>
            <p:ph idx="1" type="body"/>
          </p:nvPr>
        </p:nvSpPr>
        <p:spPr>
          <a:xfrm>
            <a:off x="831851" y="4589467"/>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15"/>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5"/>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id="37" name="Google Shape;37;p16"/>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6"/>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6"/>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Google Shape;44;p17"/>
          <p:cNvSpPr txBox="1"/>
          <p:nvPr>
            <p:ph type="title"/>
          </p:nvPr>
        </p:nvSpPr>
        <p:spPr>
          <a:xfrm>
            <a:off x="839788"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7"/>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7"/>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7"/>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7"/>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7"/>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7"/>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pic>
        <p:nvPicPr>
          <p:cNvPr descr="A rocky beach next to a body of water&#10;&#10;Description automatically generated" id="53" name="Google Shape;53;p18"/>
          <p:cNvPicPr preferRelativeResize="0"/>
          <p:nvPr/>
        </p:nvPicPr>
        <p:blipFill rotWithShape="1">
          <a:blip r:embed="rId2">
            <a:alphaModFix/>
          </a:blip>
          <a:srcRect b="0" l="0" r="0" t="17521"/>
          <a:stretch/>
        </p:blipFill>
        <p:spPr>
          <a:xfrm>
            <a:off x="0" y="1"/>
            <a:ext cx="12192001" cy="6857999"/>
          </a:xfrm>
          <a:prstGeom prst="rect">
            <a:avLst/>
          </a:prstGeom>
          <a:solidFill>
            <a:srgbClr val="262626"/>
          </a:solidFill>
          <a:ln>
            <a:noFill/>
          </a:ln>
        </p:spPr>
      </p:pic>
      <p:sp>
        <p:nvSpPr>
          <p:cNvPr id="54" name="Google Shape;54;p18"/>
          <p:cNvSpPr/>
          <p:nvPr/>
        </p:nvSpPr>
        <p:spPr>
          <a:xfrm>
            <a:off x="1" y="1"/>
            <a:ext cx="12192000" cy="6858000"/>
          </a:xfrm>
          <a:prstGeom prst="rect">
            <a:avLst/>
          </a:prstGeom>
          <a:solidFill>
            <a:srgbClr val="7F7F7F">
              <a:alpha val="61960"/>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5" name="Google Shape;55;p18"/>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FDA705"/>
              </a:buClr>
              <a:buSzPts val="6000"/>
              <a:buFont typeface="Arial"/>
              <a:buNone/>
              <a:defRPr b="1" sz="6000">
                <a:solidFill>
                  <a:srgbClr val="FDA705"/>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8"/>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18"/>
          <p:cNvSpPr txBox="1"/>
          <p:nvPr/>
        </p:nvSpPr>
        <p:spPr>
          <a:xfrm>
            <a:off x="8288368" y="5266245"/>
            <a:ext cx="390363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FDA705"/>
                </a:solidFill>
                <a:latin typeface="Arial"/>
                <a:ea typeface="Arial"/>
                <a:cs typeface="Arial"/>
                <a:sym typeface="Arial"/>
              </a:rPr>
              <a:t>BotDev()</a:t>
            </a:r>
            <a:endParaRPr/>
          </a:p>
        </p:txBody>
      </p:sp>
      <p:pic>
        <p:nvPicPr>
          <p:cNvPr id="60" name="Google Shape;60;p18"/>
          <p:cNvPicPr preferRelativeResize="0"/>
          <p:nvPr/>
        </p:nvPicPr>
        <p:blipFill rotWithShape="1">
          <a:blip r:embed="rId3">
            <a:alphaModFix/>
          </a:blip>
          <a:srcRect b="0" l="0" r="0" t="0"/>
          <a:stretch/>
        </p:blipFill>
        <p:spPr>
          <a:xfrm>
            <a:off x="6809910" y="4870453"/>
            <a:ext cx="1857840" cy="1600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Google Shape;62;p19"/>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0"/>
          <p:cNvSpPr txBox="1"/>
          <p:nvPr>
            <p:ph idx="1" type="body"/>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2" name="Shape 72"/>
        <p:cNvGrpSpPr/>
        <p:nvPr/>
      </p:nvGrpSpPr>
      <p:grpSpPr>
        <a:xfrm>
          <a:off x="0" y="0"/>
          <a:ext cx="0" cy="0"/>
          <a:chOff x="0" y="0"/>
          <a:chExt cx="0" cy="0"/>
        </a:xfrm>
      </p:grpSpPr>
      <p:sp>
        <p:nvSpPr>
          <p:cNvPr id="73" name="Google Shape;73;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p:nvPr>
            <p:ph idx="2" type="pic"/>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21"/>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
          <p:cNvSpPr txBox="1"/>
          <p:nvPr>
            <p:ph type="ctrTitle"/>
          </p:nvPr>
        </p:nvSpPr>
        <p:spPr>
          <a:xfrm>
            <a:off x="914400" y="2789578"/>
            <a:ext cx="103632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B7F03"/>
              </a:buClr>
              <a:buSzPts val="10000"/>
              <a:buFont typeface="Arial"/>
              <a:buNone/>
            </a:pPr>
            <a:r>
              <a:rPr lang="en-US" sz="10000">
                <a:latin typeface="Orbitron"/>
                <a:ea typeface="Orbitron"/>
                <a:cs typeface="Orbitron"/>
                <a:sym typeface="Orbitron"/>
              </a:rPr>
              <a:t>Ultrasonic Sensor</a:t>
            </a:r>
            <a:endParaRPr>
              <a:latin typeface="Orbitron"/>
              <a:ea typeface="Orbitron"/>
              <a:cs typeface="Orbitron"/>
              <a:sym typeface="Orbitron"/>
            </a:endParaRPr>
          </a:p>
        </p:txBody>
      </p:sp>
      <p:sp>
        <p:nvSpPr>
          <p:cNvPr id="96" name="Google Shape;96;p1"/>
          <p:cNvSpPr txBox="1"/>
          <p:nvPr>
            <p:ph idx="1" type="subTitle"/>
          </p:nvPr>
        </p:nvSpPr>
        <p:spPr>
          <a:xfrm>
            <a:off x="1620252" y="518318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B7F03"/>
              </a:buClr>
              <a:buSzPts val="2800"/>
              <a:buNone/>
            </a:pPr>
            <a:r>
              <a:rPr lang="en-US" sz="2800"/>
              <a:t>HC-SR04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0"/>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Check Progress</a:t>
            </a:r>
            <a:endParaRPr/>
          </a:p>
        </p:txBody>
      </p:sp>
      <p:sp>
        <p:nvSpPr>
          <p:cNvPr id="178" name="Google Shape;178;p10"/>
          <p:cNvSpPr txBox="1"/>
          <p:nvPr>
            <p:ph idx="1" type="body"/>
          </p:nvPr>
        </p:nvSpPr>
        <p:spPr>
          <a:xfrm>
            <a:off x="1622424" y="1825625"/>
            <a:ext cx="10199462" cy="4444546"/>
          </a:xfrm>
          <a:prstGeom prst="rect">
            <a:avLst/>
          </a:prstGeom>
          <a:blipFill rotWithShape="1">
            <a:blip r:embed="rId3">
              <a:alphaModFix/>
            </a:blip>
            <a:stretch>
              <a:fillRect b="0" l="-994" r="0" t="-257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1"/>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What is an Ultrasonic Sensor?</a:t>
            </a:r>
            <a:endParaRPr/>
          </a:p>
        </p:txBody>
      </p:sp>
      <p:sp>
        <p:nvSpPr>
          <p:cNvPr id="103" name="Google Shape;103;p2"/>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rgbClr val="FB7F03"/>
              </a:buClr>
              <a:buSzPts val="2800"/>
              <a:buNone/>
            </a:pPr>
            <a:r>
              <a:t/>
            </a:r>
            <a:endParaRPr/>
          </a:p>
          <a:p>
            <a:pPr indent="-228600" lvl="0" marL="228600" rtl="0" algn="l">
              <a:lnSpc>
                <a:spcPct val="90000"/>
              </a:lnSpc>
              <a:spcBef>
                <a:spcPts val="1000"/>
              </a:spcBef>
              <a:spcAft>
                <a:spcPts val="0"/>
              </a:spcAft>
              <a:buClr>
                <a:srgbClr val="FB7F03"/>
              </a:buClr>
              <a:buSzPts val="2800"/>
              <a:buChar char="•"/>
            </a:pPr>
            <a:r>
              <a:rPr lang="en-US"/>
              <a:t>It is a sensor that measures the distance to an object using ultrasonic sound waves</a:t>
            </a:r>
            <a:endParaRPr/>
          </a:p>
          <a:p>
            <a:pPr indent="0" lvl="0" marL="0" rtl="0" algn="l">
              <a:lnSpc>
                <a:spcPct val="90000"/>
              </a:lnSpc>
              <a:spcBef>
                <a:spcPts val="1000"/>
              </a:spcBef>
              <a:spcAft>
                <a:spcPts val="0"/>
              </a:spcAft>
              <a:buClr>
                <a:srgbClr val="FB7F03"/>
              </a:buClr>
              <a:buSzPts val="2800"/>
              <a:buNone/>
            </a:pPr>
            <a:r>
              <a:t/>
            </a:r>
            <a:endParaRPr/>
          </a:p>
          <a:p>
            <a:pPr indent="-228600" lvl="0" marL="228600" rtl="0" algn="l">
              <a:lnSpc>
                <a:spcPct val="90000"/>
              </a:lnSpc>
              <a:spcBef>
                <a:spcPts val="1000"/>
              </a:spcBef>
              <a:spcAft>
                <a:spcPts val="0"/>
              </a:spcAft>
              <a:buClr>
                <a:srgbClr val="FB7F03"/>
              </a:buClr>
              <a:buSzPts val="2800"/>
              <a:buChar char="•"/>
            </a:pPr>
            <a:r>
              <a:rPr lang="en-US"/>
              <a:t>They have two main components:</a:t>
            </a:r>
            <a:endParaRPr/>
          </a:p>
          <a:p>
            <a:pPr indent="-228600" lvl="1" marL="685800" rtl="0" algn="l">
              <a:lnSpc>
                <a:spcPct val="90000"/>
              </a:lnSpc>
              <a:spcBef>
                <a:spcPts val="500"/>
              </a:spcBef>
              <a:spcAft>
                <a:spcPts val="0"/>
              </a:spcAft>
              <a:buClr>
                <a:srgbClr val="FB7F03"/>
              </a:buClr>
              <a:buSzPts val="2400"/>
              <a:buChar char="•"/>
            </a:pPr>
            <a:r>
              <a:rPr lang="en-US"/>
              <a:t>Transmitter</a:t>
            </a:r>
            <a:endParaRPr/>
          </a:p>
          <a:p>
            <a:pPr indent="-228600" lvl="1" marL="685800" rtl="0" algn="l">
              <a:lnSpc>
                <a:spcPct val="90000"/>
              </a:lnSpc>
              <a:spcBef>
                <a:spcPts val="500"/>
              </a:spcBef>
              <a:spcAft>
                <a:spcPts val="0"/>
              </a:spcAft>
              <a:buClr>
                <a:srgbClr val="FB7F03"/>
              </a:buClr>
              <a:buSzPts val="2400"/>
              <a:buChar char="•"/>
            </a:pPr>
            <a:r>
              <a:rPr lang="en-US"/>
              <a:t>Receiver</a:t>
            </a:r>
            <a:endParaRPr/>
          </a:p>
          <a:p>
            <a:pPr indent="-50800" lvl="0" marL="228600" rtl="0" algn="l">
              <a:lnSpc>
                <a:spcPct val="90000"/>
              </a:lnSpc>
              <a:spcBef>
                <a:spcPts val="1000"/>
              </a:spcBef>
              <a:spcAft>
                <a:spcPts val="0"/>
              </a:spcAft>
              <a:buClr>
                <a:srgbClr val="FB7F03"/>
              </a:buClr>
              <a:buSzPts val="2800"/>
              <a:buNone/>
            </a:pPr>
            <a:r>
              <a:t/>
            </a:r>
            <a:endParaRPr/>
          </a:p>
          <a:p>
            <a:pPr indent="-50800" lvl="0" marL="228600" rtl="0" algn="l">
              <a:lnSpc>
                <a:spcPct val="90000"/>
              </a:lnSpc>
              <a:spcBef>
                <a:spcPts val="1000"/>
              </a:spcBef>
              <a:spcAft>
                <a:spcPts val="0"/>
              </a:spcAft>
              <a:buClr>
                <a:srgbClr val="FB7F03"/>
              </a:buClr>
              <a:buSzPts val="2800"/>
              <a:buNone/>
            </a:pPr>
            <a:r>
              <a:t/>
            </a:r>
            <a:endParaRPr/>
          </a:p>
        </p:txBody>
      </p:sp>
      <p:sp>
        <p:nvSpPr>
          <p:cNvPr id="104" name="Google Shape;104;p2"/>
          <p:cNvSpPr/>
          <p:nvPr/>
        </p:nvSpPr>
        <p:spPr>
          <a:xfrm>
            <a:off x="9828982" y="4120896"/>
            <a:ext cx="2027409" cy="1699802"/>
          </a:xfrm>
          <a:prstGeom prst="rect">
            <a:avLst/>
          </a:prstGeom>
          <a:solidFill>
            <a:srgbClr val="FF4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a:ea typeface="Times"/>
                <a:cs typeface="Times"/>
                <a:sym typeface="Times"/>
              </a:rPr>
              <a:t>Ultrasonic waves travels faster than the speed of the sound that humans can hear!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b="30741" l="0" r="0" t="24512"/>
          <a:stretch/>
        </p:blipFill>
        <p:spPr>
          <a:xfrm>
            <a:off x="1629554" y="1733075"/>
            <a:ext cx="9724269" cy="4351199"/>
          </a:xfrm>
          <a:prstGeom prst="rect">
            <a:avLst/>
          </a:prstGeom>
          <a:noFill/>
          <a:ln>
            <a:noFill/>
          </a:ln>
        </p:spPr>
      </p:pic>
      <p:sp>
        <p:nvSpPr>
          <p:cNvPr id="111" name="Google Shape;111;p3"/>
          <p:cNvSpPr txBox="1"/>
          <p:nvPr>
            <p:ph type="title"/>
          </p:nvPr>
        </p:nvSpPr>
        <p:spPr>
          <a:xfrm>
            <a:off x="1622424" y="365129"/>
            <a:ext cx="9731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Specifications of HC-SR04</a:t>
            </a:r>
            <a:endParaRPr/>
          </a:p>
        </p:txBody>
      </p:sp>
      <p:sp>
        <p:nvSpPr>
          <p:cNvPr id="112" name="Google Shape;112;p3"/>
          <p:cNvSpPr txBox="1"/>
          <p:nvPr>
            <p:ph idx="1" type="body"/>
          </p:nvPr>
        </p:nvSpPr>
        <p:spPr>
          <a:xfrm>
            <a:off x="1622411" y="1733086"/>
            <a:ext cx="9731400" cy="4351200"/>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rgbClr val="FB7F03"/>
              </a:buClr>
              <a:buSzPts val="2800"/>
              <a:buNone/>
            </a:pPr>
            <a:r>
              <a:t/>
            </a:r>
            <a:endParaRPr/>
          </a:p>
          <a:p>
            <a:pPr indent="-228600" lvl="0" marL="228600" rtl="0" algn="l">
              <a:lnSpc>
                <a:spcPct val="90000"/>
              </a:lnSpc>
              <a:spcBef>
                <a:spcPts val="1000"/>
              </a:spcBef>
              <a:spcAft>
                <a:spcPts val="0"/>
              </a:spcAft>
              <a:buClr>
                <a:srgbClr val="FB7F03"/>
              </a:buClr>
              <a:buSzPts val="2800"/>
              <a:buChar char="•"/>
            </a:pPr>
            <a:r>
              <a:rPr lang="en-US"/>
              <a:t>Working voltage: 5V</a:t>
            </a:r>
            <a:endParaRPr/>
          </a:p>
          <a:p>
            <a:pPr indent="-228600" lvl="0" marL="228600" rtl="0" algn="l">
              <a:lnSpc>
                <a:spcPct val="90000"/>
              </a:lnSpc>
              <a:spcBef>
                <a:spcPts val="1000"/>
              </a:spcBef>
              <a:spcAft>
                <a:spcPts val="0"/>
              </a:spcAft>
              <a:buClr>
                <a:srgbClr val="FB7F03"/>
              </a:buClr>
              <a:buSzPts val="2800"/>
              <a:buChar char="•"/>
            </a:pPr>
            <a:r>
              <a:rPr lang="en-US"/>
              <a:t>Outputs Frequency of 40KHz</a:t>
            </a:r>
            <a:endParaRPr/>
          </a:p>
          <a:p>
            <a:pPr indent="-228600" lvl="0" marL="228600" rtl="0" algn="l">
              <a:lnSpc>
                <a:spcPct val="90000"/>
              </a:lnSpc>
              <a:spcBef>
                <a:spcPts val="1000"/>
              </a:spcBef>
              <a:spcAft>
                <a:spcPts val="0"/>
              </a:spcAft>
              <a:buClr>
                <a:srgbClr val="FB7F03"/>
              </a:buClr>
              <a:buSzPts val="2800"/>
              <a:buChar char="•"/>
            </a:pPr>
            <a:r>
              <a:rPr lang="en-US"/>
              <a:t>Range: 2cm – 500cm (approx.)</a:t>
            </a:r>
            <a:endParaRPr/>
          </a:p>
          <a:p>
            <a:pPr indent="-228600" lvl="0" marL="228600" rtl="0" algn="l">
              <a:lnSpc>
                <a:spcPct val="90000"/>
              </a:lnSpc>
              <a:spcBef>
                <a:spcPts val="1000"/>
              </a:spcBef>
              <a:spcAft>
                <a:spcPts val="0"/>
              </a:spcAft>
              <a:buClr>
                <a:srgbClr val="FB7F03"/>
              </a:buClr>
              <a:buSzPts val="2800"/>
              <a:buChar char="•"/>
            </a:pPr>
            <a:r>
              <a:rPr lang="en-US"/>
              <a:t>Cycle Period: 50ms</a:t>
            </a:r>
            <a:endParaRPr/>
          </a:p>
          <a:p>
            <a:pPr indent="-50800" lvl="0" marL="228600" rtl="0" algn="l">
              <a:lnSpc>
                <a:spcPct val="90000"/>
              </a:lnSpc>
              <a:spcBef>
                <a:spcPts val="1000"/>
              </a:spcBef>
              <a:spcAft>
                <a:spcPts val="0"/>
              </a:spcAft>
              <a:buClr>
                <a:srgbClr val="FB7F03"/>
              </a:buClr>
              <a:buSzPts val="2800"/>
              <a:buNone/>
            </a:pPr>
            <a:r>
              <a:t/>
            </a:r>
            <a:endParaRPr/>
          </a:p>
          <a:p>
            <a:pPr indent="-50800" lvl="0" marL="228600" rtl="0" algn="l">
              <a:lnSpc>
                <a:spcPct val="90000"/>
              </a:lnSpc>
              <a:spcBef>
                <a:spcPts val="1000"/>
              </a:spcBef>
              <a:spcAft>
                <a:spcPts val="0"/>
              </a:spcAft>
              <a:buClr>
                <a:srgbClr val="FB7F03"/>
              </a:buClr>
              <a:buSzPts val="2800"/>
              <a:buNone/>
            </a:pPr>
            <a:r>
              <a:t/>
            </a:r>
            <a:endParaRPr/>
          </a:p>
        </p:txBody>
      </p:sp>
      <p:sp>
        <p:nvSpPr>
          <p:cNvPr id="113" name="Google Shape;113;p3"/>
          <p:cNvSpPr/>
          <p:nvPr/>
        </p:nvSpPr>
        <p:spPr>
          <a:xfrm>
            <a:off x="9828982" y="4120896"/>
            <a:ext cx="2027400" cy="1699800"/>
          </a:xfrm>
          <a:prstGeom prst="rect">
            <a:avLst/>
          </a:prstGeom>
          <a:solidFill>
            <a:srgbClr val="FF4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a:ea typeface="Times"/>
                <a:cs typeface="Times"/>
                <a:sym typeface="Times"/>
              </a:rPr>
              <a:t>Humans can hear sounds at frequencies from about  20Hz – 20KHz</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4"/>
          <p:cNvSpPr/>
          <p:nvPr/>
        </p:nvSpPr>
        <p:spPr>
          <a:xfrm>
            <a:off x="8937097" y="1406437"/>
            <a:ext cx="3038103" cy="5184388"/>
          </a:xfrm>
          <a:prstGeom prst="rect">
            <a:avLst/>
          </a:prstGeom>
          <a:solidFill>
            <a:srgbClr val="0C0C0C">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4"/>
          <p:cNvSpPr txBox="1"/>
          <p:nvPr>
            <p:ph type="title"/>
          </p:nvPr>
        </p:nvSpPr>
        <p:spPr>
          <a:xfrm>
            <a:off x="1377955" y="2671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latin typeface="Arial"/>
                <a:ea typeface="Arial"/>
                <a:cs typeface="Arial"/>
                <a:sym typeface="Arial"/>
              </a:rPr>
              <a:t>How it works</a:t>
            </a:r>
            <a:endParaRPr/>
          </a:p>
        </p:txBody>
      </p:sp>
      <p:sp>
        <p:nvSpPr>
          <p:cNvPr id="121" name="Google Shape;121;p4"/>
          <p:cNvSpPr txBox="1"/>
          <p:nvPr>
            <p:ph idx="1" type="body"/>
          </p:nvPr>
        </p:nvSpPr>
        <p:spPr>
          <a:xfrm>
            <a:off x="1377955" y="1341121"/>
            <a:ext cx="7559142" cy="5249704"/>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rgbClr val="FB7F03"/>
              </a:buClr>
              <a:buSzPts val="2400"/>
              <a:buNone/>
            </a:pPr>
            <a:r>
              <a:t/>
            </a:r>
            <a:endParaRPr sz="2400">
              <a:solidFill>
                <a:srgbClr val="FF9700"/>
              </a:solidFill>
            </a:endParaRPr>
          </a:p>
          <a:p>
            <a:pPr indent="-228600" lvl="0" marL="228600" rtl="0" algn="l">
              <a:lnSpc>
                <a:spcPct val="90000"/>
              </a:lnSpc>
              <a:spcBef>
                <a:spcPts val="1000"/>
              </a:spcBef>
              <a:spcAft>
                <a:spcPts val="0"/>
              </a:spcAft>
              <a:buClr>
                <a:srgbClr val="FF9700"/>
              </a:buClr>
              <a:buSzPts val="2400"/>
              <a:buChar char="•"/>
            </a:pPr>
            <a:r>
              <a:rPr lang="en-US" sz="2400">
                <a:solidFill>
                  <a:srgbClr val="FF9700"/>
                </a:solidFill>
              </a:rPr>
              <a:t>The HC-SR04 has 4 pins</a:t>
            </a:r>
            <a:endParaRPr/>
          </a:p>
          <a:p>
            <a:pPr indent="-76200" lvl="0" marL="228600" rtl="0" algn="l">
              <a:lnSpc>
                <a:spcPct val="90000"/>
              </a:lnSpc>
              <a:spcBef>
                <a:spcPts val="1000"/>
              </a:spcBef>
              <a:spcAft>
                <a:spcPts val="0"/>
              </a:spcAft>
              <a:buClr>
                <a:srgbClr val="FB7F03"/>
              </a:buClr>
              <a:buSzPts val="2400"/>
              <a:buNone/>
            </a:pPr>
            <a:r>
              <a:t/>
            </a:r>
            <a:endParaRPr sz="2400">
              <a:solidFill>
                <a:srgbClr val="FF9700"/>
              </a:solidFill>
            </a:endParaRPr>
          </a:p>
          <a:p>
            <a:pPr indent="-228600" lvl="0" marL="228600" rtl="0" algn="l">
              <a:lnSpc>
                <a:spcPct val="90000"/>
              </a:lnSpc>
              <a:spcBef>
                <a:spcPts val="1000"/>
              </a:spcBef>
              <a:spcAft>
                <a:spcPts val="0"/>
              </a:spcAft>
              <a:buClr>
                <a:srgbClr val="FF9700"/>
              </a:buClr>
              <a:buSzPts val="2400"/>
              <a:buChar char="•"/>
            </a:pPr>
            <a:r>
              <a:rPr lang="en-US" sz="2400">
                <a:solidFill>
                  <a:srgbClr val="FF9700"/>
                </a:solidFill>
              </a:rPr>
              <a:t>VCC connects to the 5V pin</a:t>
            </a:r>
            <a:endParaRPr/>
          </a:p>
          <a:p>
            <a:pPr indent="-76200" lvl="0" marL="228600" rtl="0" algn="l">
              <a:lnSpc>
                <a:spcPct val="90000"/>
              </a:lnSpc>
              <a:spcBef>
                <a:spcPts val="1000"/>
              </a:spcBef>
              <a:spcAft>
                <a:spcPts val="0"/>
              </a:spcAft>
              <a:buClr>
                <a:srgbClr val="FB7F03"/>
              </a:buClr>
              <a:buSzPts val="2400"/>
              <a:buNone/>
            </a:pPr>
            <a:r>
              <a:t/>
            </a:r>
            <a:endParaRPr sz="2400">
              <a:solidFill>
                <a:srgbClr val="FF9700"/>
              </a:solidFill>
            </a:endParaRPr>
          </a:p>
          <a:p>
            <a:pPr indent="-228600" lvl="0" marL="228600" rtl="0" algn="l">
              <a:lnSpc>
                <a:spcPct val="90000"/>
              </a:lnSpc>
              <a:spcBef>
                <a:spcPts val="1000"/>
              </a:spcBef>
              <a:spcAft>
                <a:spcPts val="0"/>
              </a:spcAft>
              <a:buClr>
                <a:srgbClr val="FF9700"/>
              </a:buClr>
              <a:buSzPts val="2400"/>
              <a:buChar char="•"/>
            </a:pPr>
            <a:r>
              <a:rPr lang="en-US" sz="2400">
                <a:solidFill>
                  <a:srgbClr val="FF9700"/>
                </a:solidFill>
              </a:rPr>
              <a:t>Trigger connects to a GPIO output pin</a:t>
            </a:r>
            <a:endParaRPr/>
          </a:p>
          <a:p>
            <a:pPr indent="-76200" lvl="0" marL="228600" rtl="0" algn="l">
              <a:lnSpc>
                <a:spcPct val="90000"/>
              </a:lnSpc>
              <a:spcBef>
                <a:spcPts val="1000"/>
              </a:spcBef>
              <a:spcAft>
                <a:spcPts val="0"/>
              </a:spcAft>
              <a:buClr>
                <a:srgbClr val="FB7F03"/>
              </a:buClr>
              <a:buSzPts val="2400"/>
              <a:buNone/>
            </a:pPr>
            <a:r>
              <a:t/>
            </a:r>
            <a:endParaRPr sz="2400">
              <a:solidFill>
                <a:srgbClr val="FF9700"/>
              </a:solidFill>
            </a:endParaRPr>
          </a:p>
          <a:p>
            <a:pPr indent="-228600" lvl="0" marL="228600" rtl="0" algn="l">
              <a:lnSpc>
                <a:spcPct val="90000"/>
              </a:lnSpc>
              <a:spcBef>
                <a:spcPts val="1000"/>
              </a:spcBef>
              <a:spcAft>
                <a:spcPts val="0"/>
              </a:spcAft>
              <a:buClr>
                <a:srgbClr val="FF9700"/>
              </a:buClr>
              <a:buSzPts val="2400"/>
              <a:buChar char="•"/>
            </a:pPr>
            <a:r>
              <a:rPr lang="en-US" sz="2400">
                <a:solidFill>
                  <a:srgbClr val="FF9700"/>
                </a:solidFill>
              </a:rPr>
              <a:t>Echo connects to a GPIO input pin</a:t>
            </a:r>
            <a:endParaRPr/>
          </a:p>
          <a:p>
            <a:pPr indent="0" lvl="0" marL="0" rtl="0" algn="l">
              <a:lnSpc>
                <a:spcPct val="90000"/>
              </a:lnSpc>
              <a:spcBef>
                <a:spcPts val="1000"/>
              </a:spcBef>
              <a:spcAft>
                <a:spcPts val="0"/>
              </a:spcAft>
              <a:buClr>
                <a:srgbClr val="FB7F03"/>
              </a:buClr>
              <a:buSzPts val="2400"/>
              <a:buNone/>
            </a:pPr>
            <a:r>
              <a:t/>
            </a:r>
            <a:endParaRPr sz="2400">
              <a:solidFill>
                <a:srgbClr val="FF9700"/>
              </a:solidFill>
            </a:endParaRPr>
          </a:p>
          <a:p>
            <a:pPr indent="-228600" lvl="0" marL="228600" rtl="0" algn="l">
              <a:lnSpc>
                <a:spcPct val="90000"/>
              </a:lnSpc>
              <a:spcBef>
                <a:spcPts val="1000"/>
              </a:spcBef>
              <a:spcAft>
                <a:spcPts val="0"/>
              </a:spcAft>
              <a:buClr>
                <a:srgbClr val="FF9700"/>
              </a:buClr>
              <a:buSzPts val="2400"/>
              <a:buChar char="•"/>
            </a:pPr>
            <a:r>
              <a:rPr lang="en-US" sz="2400">
                <a:solidFill>
                  <a:srgbClr val="FF9700"/>
                </a:solidFill>
              </a:rPr>
              <a:t>Ground connects a ground pin</a:t>
            </a:r>
            <a:endParaRPr/>
          </a:p>
          <a:p>
            <a:pPr indent="-152400" lvl="0" marL="228600" rtl="0" algn="l">
              <a:lnSpc>
                <a:spcPct val="90000"/>
              </a:lnSpc>
              <a:spcBef>
                <a:spcPts val="1000"/>
              </a:spcBef>
              <a:spcAft>
                <a:spcPts val="0"/>
              </a:spcAft>
              <a:buClr>
                <a:srgbClr val="FB7F03"/>
              </a:buClr>
              <a:buSzPts val="1200"/>
              <a:buNone/>
            </a:pPr>
            <a:r>
              <a:t/>
            </a:r>
            <a:endParaRPr sz="1200">
              <a:solidFill>
                <a:srgbClr val="FF9700"/>
              </a:solidFill>
            </a:endParaRPr>
          </a:p>
          <a:p>
            <a:pPr indent="0" lvl="0" marL="0" rtl="0" algn="l">
              <a:lnSpc>
                <a:spcPct val="90000"/>
              </a:lnSpc>
              <a:spcBef>
                <a:spcPts val="1000"/>
              </a:spcBef>
              <a:spcAft>
                <a:spcPts val="0"/>
              </a:spcAft>
              <a:buClr>
                <a:srgbClr val="FF9700"/>
              </a:buClr>
              <a:buSzPts val="1200"/>
              <a:buNone/>
            </a:pPr>
            <a:r>
              <a:rPr lang="en-US" sz="1200">
                <a:solidFill>
                  <a:srgbClr val="FF9700"/>
                </a:solidFill>
              </a:rPr>
              <a:t>		</a:t>
            </a:r>
            <a:endParaRPr/>
          </a:p>
          <a:p>
            <a:pPr indent="-152400" lvl="0" marL="228600" rtl="0" algn="l">
              <a:lnSpc>
                <a:spcPct val="90000"/>
              </a:lnSpc>
              <a:spcBef>
                <a:spcPts val="1000"/>
              </a:spcBef>
              <a:spcAft>
                <a:spcPts val="0"/>
              </a:spcAft>
              <a:buClr>
                <a:srgbClr val="FB7F03"/>
              </a:buClr>
              <a:buSzPts val="1200"/>
              <a:buNone/>
            </a:pPr>
            <a:r>
              <a:t/>
            </a:r>
            <a:endParaRPr sz="1200">
              <a:solidFill>
                <a:srgbClr val="FF9700"/>
              </a:solidFill>
            </a:endParaRPr>
          </a:p>
          <a:p>
            <a:pPr indent="-152400" lvl="0" marL="228600" rtl="0" algn="l">
              <a:lnSpc>
                <a:spcPct val="90000"/>
              </a:lnSpc>
              <a:spcBef>
                <a:spcPts val="1000"/>
              </a:spcBef>
              <a:spcAft>
                <a:spcPts val="0"/>
              </a:spcAft>
              <a:buClr>
                <a:srgbClr val="FB7F03"/>
              </a:buClr>
              <a:buSzPts val="1200"/>
              <a:buNone/>
            </a:pPr>
            <a:r>
              <a:t/>
            </a:r>
            <a:endParaRPr sz="1200">
              <a:solidFill>
                <a:srgbClr val="FF9700"/>
              </a:solidFill>
            </a:endParaRPr>
          </a:p>
          <a:p>
            <a:pPr indent="-152400" lvl="0" marL="228600" rtl="0" algn="l">
              <a:lnSpc>
                <a:spcPct val="90000"/>
              </a:lnSpc>
              <a:spcBef>
                <a:spcPts val="1000"/>
              </a:spcBef>
              <a:spcAft>
                <a:spcPts val="0"/>
              </a:spcAft>
              <a:buClr>
                <a:srgbClr val="FB7F03"/>
              </a:buClr>
              <a:buSzPts val="1200"/>
              <a:buNone/>
            </a:pPr>
            <a:r>
              <a:t/>
            </a:r>
            <a:endParaRPr sz="1200"/>
          </a:p>
        </p:txBody>
      </p:sp>
      <p:pic>
        <p:nvPicPr>
          <p:cNvPr id="122" name="Google Shape;122;p4"/>
          <p:cNvPicPr preferRelativeResize="0"/>
          <p:nvPr/>
        </p:nvPicPr>
        <p:blipFill rotWithShape="1">
          <a:blip r:embed="rId3">
            <a:alphaModFix/>
          </a:blip>
          <a:srcRect b="17218" l="2154" r="1691" t="21268"/>
          <a:stretch/>
        </p:blipFill>
        <p:spPr>
          <a:xfrm>
            <a:off x="8360227" y="1535667"/>
            <a:ext cx="3429000" cy="2194560"/>
          </a:xfrm>
          <a:prstGeom prst="rect">
            <a:avLst/>
          </a:prstGeom>
          <a:noFill/>
          <a:ln>
            <a:noFill/>
          </a:ln>
        </p:spPr>
      </p:pic>
      <p:sp>
        <p:nvSpPr>
          <p:cNvPr id="123" name="Google Shape;123;p4"/>
          <p:cNvSpPr/>
          <p:nvPr/>
        </p:nvSpPr>
        <p:spPr>
          <a:xfrm>
            <a:off x="9650186" y="3226577"/>
            <a:ext cx="228600" cy="1240971"/>
          </a:xfrm>
          <a:prstGeom prst="downArrow">
            <a:avLst>
              <a:gd fmla="val 50000" name="adj1"/>
              <a:gd fmla="val 50000" name="adj2"/>
            </a:avLst>
          </a:prstGeom>
          <a:solidFill>
            <a:srgbClr val="FB7F03"/>
          </a:solidFill>
          <a:ln cap="flat" cmpd="sng" w="635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4"/>
          <p:cNvSpPr txBox="1"/>
          <p:nvPr/>
        </p:nvSpPr>
        <p:spPr>
          <a:xfrm>
            <a:off x="9063359" y="4161888"/>
            <a:ext cx="6531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9700"/>
                </a:solidFill>
                <a:latin typeface="Calibri"/>
                <a:ea typeface="Calibri"/>
                <a:cs typeface="Calibri"/>
                <a:sym typeface="Calibri"/>
              </a:rPr>
              <a:t>VCC</a:t>
            </a:r>
            <a:endParaRPr/>
          </a:p>
          <a:p>
            <a:pPr indent="0" lvl="0" marL="0" marR="0" rtl="0" algn="l">
              <a:spcBef>
                <a:spcPts val="0"/>
              </a:spcBef>
              <a:spcAft>
                <a:spcPts val="0"/>
              </a:spcAft>
              <a:buNone/>
            </a:pPr>
            <a:r>
              <a:rPr lang="en-US" sz="1800">
                <a:solidFill>
                  <a:srgbClr val="FF9700"/>
                </a:solidFill>
                <a:latin typeface="Calibri"/>
                <a:ea typeface="Calibri"/>
                <a:cs typeface="Calibri"/>
                <a:sym typeface="Calibri"/>
              </a:rPr>
              <a:t>5V</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4"/>
          <p:cNvSpPr/>
          <p:nvPr/>
        </p:nvSpPr>
        <p:spPr>
          <a:xfrm>
            <a:off x="9878786" y="3226577"/>
            <a:ext cx="219627" cy="1753637"/>
          </a:xfrm>
          <a:prstGeom prst="downArrow">
            <a:avLst>
              <a:gd fmla="val 50000" name="adj1"/>
              <a:gd fmla="val 50000" name="adj2"/>
            </a:avLst>
          </a:prstGeom>
          <a:solidFill>
            <a:srgbClr val="7030A0"/>
          </a:solid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4"/>
          <p:cNvSpPr/>
          <p:nvPr/>
        </p:nvSpPr>
        <p:spPr>
          <a:xfrm>
            <a:off x="9277994" y="4962883"/>
            <a:ext cx="8293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9700"/>
                </a:solidFill>
                <a:latin typeface="Calibri"/>
                <a:ea typeface="Calibri"/>
                <a:cs typeface="Calibri"/>
                <a:sym typeface="Calibri"/>
              </a:rPr>
              <a:t>Trigger</a:t>
            </a:r>
            <a:endParaRPr/>
          </a:p>
        </p:txBody>
      </p:sp>
      <p:sp>
        <p:nvSpPr>
          <p:cNvPr id="127" name="Google Shape;127;p4"/>
          <p:cNvSpPr/>
          <p:nvPr/>
        </p:nvSpPr>
        <p:spPr>
          <a:xfrm>
            <a:off x="10107388" y="3226577"/>
            <a:ext cx="219626" cy="2290303"/>
          </a:xfrm>
          <a:prstGeom prst="downArrow">
            <a:avLst>
              <a:gd fmla="val 50000" name="adj1"/>
              <a:gd fmla="val 50000" name="adj2"/>
            </a:avLst>
          </a:prstGeom>
          <a:solidFill>
            <a:schemeClr val="accent6"/>
          </a:solid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4"/>
          <p:cNvSpPr/>
          <p:nvPr/>
        </p:nvSpPr>
        <p:spPr>
          <a:xfrm>
            <a:off x="9899614" y="5516879"/>
            <a:ext cx="6351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9700"/>
                </a:solidFill>
                <a:latin typeface="Calibri"/>
                <a:ea typeface="Calibri"/>
                <a:cs typeface="Calibri"/>
                <a:sym typeface="Calibri"/>
              </a:rPr>
              <a:t>Echo</a:t>
            </a:r>
            <a:endParaRPr/>
          </a:p>
        </p:txBody>
      </p:sp>
      <p:sp>
        <p:nvSpPr>
          <p:cNvPr id="129" name="Google Shape;129;p4"/>
          <p:cNvSpPr/>
          <p:nvPr/>
        </p:nvSpPr>
        <p:spPr>
          <a:xfrm>
            <a:off x="10286131" y="3226577"/>
            <a:ext cx="219626" cy="1728481"/>
          </a:xfrm>
          <a:prstGeom prst="downArrow">
            <a:avLst>
              <a:gd fmla="val 50000" name="adj1"/>
              <a:gd fmla="val 50000" name="adj2"/>
            </a:avLst>
          </a:prstGeom>
          <a:solidFill>
            <a:srgbClr val="0C0C0C"/>
          </a:solid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4"/>
          <p:cNvSpPr/>
          <p:nvPr/>
        </p:nvSpPr>
        <p:spPr>
          <a:xfrm>
            <a:off x="10267058" y="4958681"/>
            <a:ext cx="8942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9700"/>
                </a:solidFill>
                <a:latin typeface="Calibri"/>
                <a:ea typeface="Calibri"/>
                <a:cs typeface="Calibri"/>
                <a:sym typeface="Calibri"/>
              </a:rPr>
              <a:t>Ground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5"/>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How it works…</a:t>
            </a:r>
            <a:endParaRPr/>
          </a:p>
        </p:txBody>
      </p:sp>
      <p:pic>
        <p:nvPicPr>
          <p:cNvPr descr="A close up of text on a white background&#10;&#10;Description automatically generated" id="137" name="Google Shape;137;p5"/>
          <p:cNvPicPr preferRelativeResize="0"/>
          <p:nvPr>
            <p:ph idx="1" type="body"/>
          </p:nvPr>
        </p:nvPicPr>
        <p:blipFill rotWithShape="1">
          <a:blip r:embed="rId3">
            <a:alphaModFix/>
          </a:blip>
          <a:srcRect b="0" l="0" r="0" t="0"/>
          <a:stretch/>
        </p:blipFill>
        <p:spPr>
          <a:xfrm>
            <a:off x="1845891" y="1690692"/>
            <a:ext cx="6517863" cy="4153942"/>
          </a:xfrm>
          <a:prstGeom prst="rect">
            <a:avLst/>
          </a:prstGeom>
          <a:solidFill>
            <a:srgbClr val="0C0C0C">
              <a:alpha val="74901"/>
            </a:srgbClr>
          </a:solidFill>
          <a:ln>
            <a:noFill/>
          </a:ln>
        </p:spPr>
      </p:pic>
      <p:pic>
        <p:nvPicPr>
          <p:cNvPr descr="A close up of a logo&#10;&#10;Description automatically generated" id="138" name="Google Shape;138;p5"/>
          <p:cNvPicPr preferRelativeResize="0"/>
          <p:nvPr/>
        </p:nvPicPr>
        <p:blipFill rotWithShape="1">
          <a:blip r:embed="rId4">
            <a:alphaModFix/>
          </a:blip>
          <a:srcRect b="0" l="0" r="0" t="0"/>
          <a:stretch/>
        </p:blipFill>
        <p:spPr>
          <a:xfrm>
            <a:off x="9458347" y="2369145"/>
            <a:ext cx="2715586" cy="2294670"/>
          </a:xfrm>
          <a:prstGeom prst="rect">
            <a:avLst/>
          </a:prstGeom>
          <a:noFill/>
          <a:ln>
            <a:noFill/>
          </a:ln>
        </p:spPr>
      </p:pic>
      <p:sp>
        <p:nvSpPr>
          <p:cNvPr id="139" name="Google Shape;139;p5"/>
          <p:cNvSpPr/>
          <p:nvPr/>
        </p:nvSpPr>
        <p:spPr>
          <a:xfrm>
            <a:off x="8570587" y="4488855"/>
            <a:ext cx="1775521" cy="1564178"/>
          </a:xfrm>
          <a:prstGeom prst="rect">
            <a:avLst/>
          </a:prstGeom>
          <a:solidFill>
            <a:srgbClr val="FF4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a:ea typeface="Times"/>
                <a:cs typeface="Times"/>
                <a:sym typeface="Times"/>
              </a:rPr>
              <a:t>This process is similar to how bats locate objects in their paths!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6"/>
          <p:cNvSpPr txBox="1"/>
          <p:nvPr>
            <p:ph type="title"/>
          </p:nvPr>
        </p:nvSpPr>
        <p:spPr>
          <a:xfrm>
            <a:off x="1423981" y="11430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Calculating Distance</a:t>
            </a:r>
            <a:endParaRPr/>
          </a:p>
        </p:txBody>
      </p:sp>
      <p:sp>
        <p:nvSpPr>
          <p:cNvPr id="146" name="Google Shape;146;p6"/>
          <p:cNvSpPr txBox="1"/>
          <p:nvPr>
            <p:ph idx="1" type="body"/>
          </p:nvPr>
        </p:nvSpPr>
        <p:spPr>
          <a:xfrm>
            <a:off x="1423981" y="1308515"/>
            <a:ext cx="8275190" cy="4455472"/>
          </a:xfrm>
          <a:prstGeom prst="rect">
            <a:avLst/>
          </a:prstGeom>
          <a:blipFill rotWithShape="1">
            <a:blip r:embed="rId3">
              <a:alphaModFix/>
            </a:blip>
            <a:stretch>
              <a:fillRect b="0" l="-1224"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 calcmode="lin" valueType="num">
                                      <p:cBhvr additive="base">
                                        <p:cTn dur="500"/>
                                        <p:tgtEl>
                                          <p:spTgt spid="14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7"/>
          <p:cNvSpPr txBox="1"/>
          <p:nvPr>
            <p:ph type="title"/>
          </p:nvPr>
        </p:nvSpPr>
        <p:spPr>
          <a:xfrm>
            <a:off x="1622425" y="500062"/>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latin typeface="Arial"/>
                <a:ea typeface="Arial"/>
                <a:cs typeface="Arial"/>
                <a:sym typeface="Arial"/>
              </a:rPr>
              <a:t>Applications for Ultrasonic Sensors</a:t>
            </a:r>
            <a:endParaRPr/>
          </a:p>
          <a:p>
            <a:pPr indent="0" lvl="0" marL="0" rtl="0" algn="l">
              <a:lnSpc>
                <a:spcPct val="90000"/>
              </a:lnSpc>
              <a:spcBef>
                <a:spcPts val="0"/>
              </a:spcBef>
              <a:spcAft>
                <a:spcPts val="0"/>
              </a:spcAft>
              <a:buClr>
                <a:srgbClr val="FB7F03"/>
              </a:buClr>
              <a:buSzPts val="4400"/>
              <a:buFont typeface="Arial"/>
              <a:buNone/>
            </a:pPr>
            <a:r>
              <a:t/>
            </a:r>
            <a:endParaRPr/>
          </a:p>
        </p:txBody>
      </p:sp>
      <p:sp>
        <p:nvSpPr>
          <p:cNvPr id="153" name="Google Shape;153;p7"/>
          <p:cNvSpPr txBox="1"/>
          <p:nvPr>
            <p:ph idx="1" type="body"/>
          </p:nvPr>
        </p:nvSpPr>
        <p:spPr>
          <a:xfrm>
            <a:off x="1622424" y="1825625"/>
            <a:ext cx="9731376" cy="4351338"/>
          </a:xfrm>
          <a:prstGeom prst="rect">
            <a:avLst/>
          </a:prstGeom>
          <a:solidFill>
            <a:srgbClr val="0C0C0C">
              <a:alpha val="74901"/>
            </a:srgbClr>
          </a:solidFill>
          <a:ln>
            <a:noFill/>
          </a:ln>
        </p:spPr>
        <p:txBody>
          <a:bodyPr anchorCtr="0" anchor="t" bIns="45700" lIns="91425" spcFirstLastPara="1" rIns="91425" wrap="square" tIns="45700">
            <a:normAutofit/>
          </a:bodyPr>
          <a:lstStyle/>
          <a:p>
            <a:pPr indent="-50800" lvl="0" marL="228600" rtl="0" algn="l">
              <a:lnSpc>
                <a:spcPct val="150000"/>
              </a:lnSpc>
              <a:spcBef>
                <a:spcPts val="0"/>
              </a:spcBef>
              <a:spcAft>
                <a:spcPts val="0"/>
              </a:spcAft>
              <a:buClr>
                <a:srgbClr val="FB7F03"/>
              </a:buClr>
              <a:buSzPts val="2800"/>
              <a:buNone/>
            </a:pPr>
            <a:r>
              <a:t/>
            </a:r>
            <a:endParaRPr>
              <a:latin typeface="Arial"/>
              <a:ea typeface="Arial"/>
              <a:cs typeface="Arial"/>
              <a:sym typeface="Arial"/>
            </a:endParaRPr>
          </a:p>
          <a:p>
            <a:pPr indent="-228600" lvl="0" marL="228600" rtl="0" algn="l">
              <a:lnSpc>
                <a:spcPct val="150000"/>
              </a:lnSpc>
              <a:spcBef>
                <a:spcPts val="0"/>
              </a:spcBef>
              <a:spcAft>
                <a:spcPts val="0"/>
              </a:spcAft>
              <a:buClr>
                <a:srgbClr val="FB7F03"/>
              </a:buClr>
              <a:buSzPts val="2800"/>
              <a:buChar char="•"/>
            </a:pPr>
            <a:r>
              <a:rPr lang="en-US">
                <a:latin typeface="Arial"/>
                <a:ea typeface="Arial"/>
                <a:cs typeface="Arial"/>
                <a:sym typeface="Arial"/>
              </a:rPr>
              <a:t>Presence</a:t>
            </a:r>
            <a:endParaRPr/>
          </a:p>
          <a:p>
            <a:pPr indent="-228600" lvl="0" marL="228600" rtl="0" algn="l">
              <a:lnSpc>
                <a:spcPct val="150000"/>
              </a:lnSpc>
              <a:spcBef>
                <a:spcPts val="0"/>
              </a:spcBef>
              <a:spcAft>
                <a:spcPts val="0"/>
              </a:spcAft>
              <a:buClr>
                <a:srgbClr val="FB7F03"/>
              </a:buClr>
              <a:buSzPts val="2800"/>
              <a:buChar char="•"/>
            </a:pPr>
            <a:r>
              <a:rPr lang="en-US">
                <a:latin typeface="Arial"/>
                <a:ea typeface="Arial"/>
                <a:cs typeface="Arial"/>
                <a:sym typeface="Arial"/>
              </a:rPr>
              <a:t>Level </a:t>
            </a:r>
            <a:endParaRPr/>
          </a:p>
          <a:p>
            <a:pPr indent="-228600" lvl="0" marL="228600" rtl="0" algn="l">
              <a:lnSpc>
                <a:spcPct val="150000"/>
              </a:lnSpc>
              <a:spcBef>
                <a:spcPts val="0"/>
              </a:spcBef>
              <a:spcAft>
                <a:spcPts val="0"/>
              </a:spcAft>
              <a:buClr>
                <a:srgbClr val="FB7F03"/>
              </a:buClr>
              <a:buSzPts val="2800"/>
              <a:buChar char="•"/>
            </a:pPr>
            <a:r>
              <a:rPr lang="en-US">
                <a:latin typeface="Arial"/>
                <a:ea typeface="Arial"/>
                <a:cs typeface="Arial"/>
                <a:sym typeface="Arial"/>
              </a:rPr>
              <a:t>Position </a:t>
            </a:r>
            <a:endParaRPr/>
          </a:p>
          <a:p>
            <a:pPr indent="-228600" lvl="0" marL="228600" rtl="0" algn="l">
              <a:lnSpc>
                <a:spcPct val="150000"/>
              </a:lnSpc>
              <a:spcBef>
                <a:spcPts val="0"/>
              </a:spcBef>
              <a:spcAft>
                <a:spcPts val="0"/>
              </a:spcAft>
              <a:buClr>
                <a:srgbClr val="FB7F03"/>
              </a:buClr>
              <a:buSzPts val="2800"/>
              <a:buChar char="•"/>
            </a:pPr>
            <a:r>
              <a:rPr lang="en-US">
                <a:latin typeface="Arial"/>
                <a:ea typeface="Arial"/>
                <a:cs typeface="Arial"/>
                <a:sym typeface="Arial"/>
              </a:rPr>
              <a:t>Distance</a:t>
            </a:r>
            <a:endParaRPr/>
          </a:p>
          <a:p>
            <a:pPr indent="-228600" lvl="0" marL="228600" rtl="0" algn="l">
              <a:lnSpc>
                <a:spcPct val="150000"/>
              </a:lnSpc>
              <a:spcBef>
                <a:spcPts val="0"/>
              </a:spcBef>
              <a:spcAft>
                <a:spcPts val="0"/>
              </a:spcAft>
              <a:buClr>
                <a:srgbClr val="FB7F03"/>
              </a:buClr>
              <a:buSzPts val="2800"/>
              <a:buChar char="•"/>
            </a:pPr>
            <a:r>
              <a:rPr lang="en-US">
                <a:latin typeface="Arial"/>
                <a:ea typeface="Arial"/>
                <a:cs typeface="Arial"/>
                <a:sym typeface="Arial"/>
              </a:rPr>
              <a:t>Diameter</a:t>
            </a:r>
            <a:endParaRPr/>
          </a:p>
        </p:txBody>
      </p:sp>
      <p:pic>
        <p:nvPicPr>
          <p:cNvPr descr="A picture containing shirt&#10;&#10;Description automatically generated" id="154" name="Google Shape;154;p7"/>
          <p:cNvPicPr preferRelativeResize="0"/>
          <p:nvPr/>
        </p:nvPicPr>
        <p:blipFill rotWithShape="1">
          <a:blip r:embed="rId3">
            <a:alphaModFix/>
          </a:blip>
          <a:srcRect b="0" l="0" r="0" t="0"/>
          <a:stretch/>
        </p:blipFill>
        <p:spPr>
          <a:xfrm>
            <a:off x="4325839" y="2595873"/>
            <a:ext cx="6817506" cy="28072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8"/>
          <p:cNvSpPr txBox="1"/>
          <p:nvPr>
            <p:ph type="title"/>
          </p:nvPr>
        </p:nvSpPr>
        <p:spPr>
          <a:xfrm>
            <a:off x="1352550" y="1757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latin typeface="Arial"/>
                <a:ea typeface="Arial"/>
                <a:cs typeface="Arial"/>
                <a:sym typeface="Arial"/>
              </a:rPr>
              <a:t>Applications for Ultrasonic Sensors</a:t>
            </a:r>
            <a:endParaRPr/>
          </a:p>
        </p:txBody>
      </p:sp>
      <p:pic>
        <p:nvPicPr>
          <p:cNvPr id="161" name="Google Shape;161;p8"/>
          <p:cNvPicPr preferRelativeResize="0"/>
          <p:nvPr>
            <p:ph idx="1" type="body"/>
          </p:nvPr>
        </p:nvPicPr>
        <p:blipFill rotWithShape="1">
          <a:blip r:embed="rId3">
            <a:alphaModFix/>
          </a:blip>
          <a:srcRect b="0" l="0" r="0" t="0"/>
          <a:stretch/>
        </p:blipFill>
        <p:spPr>
          <a:xfrm>
            <a:off x="2105681" y="1501262"/>
            <a:ext cx="4151085" cy="2334985"/>
          </a:xfrm>
          <a:prstGeom prst="rect">
            <a:avLst/>
          </a:prstGeom>
          <a:solidFill>
            <a:srgbClr val="0C0C0C">
              <a:alpha val="74901"/>
            </a:srgbClr>
          </a:solidFill>
          <a:ln>
            <a:noFill/>
          </a:ln>
        </p:spPr>
      </p:pic>
      <p:pic>
        <p:nvPicPr>
          <p:cNvPr descr="A large white building&#10;&#10;Description automatically generated" id="162" name="Google Shape;162;p8"/>
          <p:cNvPicPr preferRelativeResize="0"/>
          <p:nvPr/>
        </p:nvPicPr>
        <p:blipFill rotWithShape="1">
          <a:blip r:embed="rId4">
            <a:alphaModFix/>
          </a:blip>
          <a:srcRect b="0" l="0" r="0" t="0"/>
          <a:stretch/>
        </p:blipFill>
        <p:spPr>
          <a:xfrm>
            <a:off x="6610350" y="1501263"/>
            <a:ext cx="3713738" cy="2334985"/>
          </a:xfrm>
          <a:prstGeom prst="rect">
            <a:avLst/>
          </a:prstGeom>
          <a:noFill/>
          <a:ln>
            <a:noFill/>
          </a:ln>
        </p:spPr>
      </p:pic>
      <p:pic>
        <p:nvPicPr>
          <p:cNvPr descr="A picture containing indoor, building, station, train&#10;&#10;Description automatically generated" id="163" name="Google Shape;163;p8"/>
          <p:cNvPicPr preferRelativeResize="0"/>
          <p:nvPr/>
        </p:nvPicPr>
        <p:blipFill rotWithShape="1">
          <a:blip r:embed="rId5">
            <a:alphaModFix/>
          </a:blip>
          <a:srcRect b="0" l="0" r="0" t="11870"/>
          <a:stretch/>
        </p:blipFill>
        <p:spPr>
          <a:xfrm>
            <a:off x="4534808" y="4083973"/>
            <a:ext cx="4151084" cy="25455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9"/>
          <p:cNvSpPr txBox="1"/>
          <p:nvPr>
            <p:ph idx="1" type="body"/>
          </p:nvPr>
        </p:nvSpPr>
        <p:spPr>
          <a:xfrm>
            <a:off x="2598638" y="3379122"/>
            <a:ext cx="8259861" cy="661936"/>
          </a:xfrm>
          <a:prstGeom prst="rect">
            <a:avLst/>
          </a:prstGeom>
          <a:solidFill>
            <a:schemeClr val="dk1">
              <a:alpha val="55686"/>
            </a:schemeClr>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B7F03"/>
              </a:buClr>
              <a:buSzPts val="2800"/>
              <a:buChar char="•"/>
            </a:pPr>
            <a:r>
              <a:rPr lang="en-US"/>
              <a:t>How does ultrasonic sensor work?</a:t>
            </a:r>
            <a:endParaRPr/>
          </a:p>
        </p:txBody>
      </p:sp>
      <p:sp>
        <p:nvSpPr>
          <p:cNvPr id="169" name="Google Shape;169;p9"/>
          <p:cNvSpPr txBox="1"/>
          <p:nvPr>
            <p:ph type="title"/>
          </p:nvPr>
        </p:nvSpPr>
        <p:spPr>
          <a:xfrm>
            <a:off x="1622424" y="365129"/>
            <a:ext cx="97313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B7F03"/>
              </a:buClr>
              <a:buSzPts val="4400"/>
              <a:buFont typeface="Arial"/>
              <a:buNone/>
            </a:pPr>
            <a:r>
              <a:rPr lang="en-US"/>
              <a:t>Check Progress</a:t>
            </a:r>
            <a:endParaRPr/>
          </a:p>
        </p:txBody>
      </p:sp>
      <p:sp>
        <p:nvSpPr>
          <p:cNvPr id="170" name="Google Shape;170;p9"/>
          <p:cNvSpPr txBox="1"/>
          <p:nvPr/>
        </p:nvSpPr>
        <p:spPr>
          <a:xfrm>
            <a:off x="3805702" y="5163675"/>
            <a:ext cx="7052797" cy="661936"/>
          </a:xfrm>
          <a:prstGeom prst="rect">
            <a:avLst/>
          </a:prstGeom>
          <a:solidFill>
            <a:schemeClr val="dk1">
              <a:alpha val="55686"/>
            </a:schemeClr>
          </a:solidFill>
          <a:ln>
            <a:noFill/>
          </a:ln>
        </p:spPr>
        <p:txBody>
          <a:bodyPr anchorCtr="0" anchor="t" bIns="45700" lIns="91425" spcFirstLastPara="1" rIns="91425" wrap="square" tIns="45700">
            <a:normAutofit/>
          </a:bodyPr>
          <a:lstStyle/>
          <a:p>
            <a:pPr indent="-228600" lvl="0" marL="228600" marR="0" rtl="0" algn="l">
              <a:lnSpc>
                <a:spcPct val="70000"/>
              </a:lnSpc>
              <a:spcBef>
                <a:spcPts val="0"/>
              </a:spcBef>
              <a:spcAft>
                <a:spcPts val="0"/>
              </a:spcAft>
              <a:buClr>
                <a:srgbClr val="FB7F03"/>
              </a:buClr>
              <a:buSzPts val="2590"/>
              <a:buFont typeface="Arial"/>
              <a:buChar char="•"/>
            </a:pPr>
            <a:r>
              <a:rPr lang="en-US" sz="2590">
                <a:solidFill>
                  <a:srgbClr val="FB7F03"/>
                </a:solidFill>
                <a:latin typeface="Arial"/>
                <a:ea typeface="Arial"/>
                <a:cs typeface="Arial"/>
                <a:sym typeface="Arial"/>
              </a:rPr>
              <a:t>How can we use Ultrasonic sensor in STEMBot?</a:t>
            </a:r>
            <a:endParaRPr/>
          </a:p>
        </p:txBody>
      </p:sp>
      <p:sp>
        <p:nvSpPr>
          <p:cNvPr id="171" name="Google Shape;171;p9"/>
          <p:cNvSpPr txBox="1"/>
          <p:nvPr/>
        </p:nvSpPr>
        <p:spPr>
          <a:xfrm>
            <a:off x="1622424" y="1824910"/>
            <a:ext cx="6302474" cy="661936"/>
          </a:xfrm>
          <a:prstGeom prst="rect">
            <a:avLst/>
          </a:prstGeom>
          <a:solidFill>
            <a:schemeClr val="dk1">
              <a:alpha val="55686"/>
            </a:schemeClr>
          </a:solid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FB7F03"/>
              </a:buClr>
              <a:buSzPts val="2800"/>
              <a:buFont typeface="Arial"/>
              <a:buChar char="•"/>
            </a:pPr>
            <a:r>
              <a:rPr lang="en-US" sz="2800">
                <a:solidFill>
                  <a:srgbClr val="FB7F03"/>
                </a:solidFill>
                <a:latin typeface="Arial"/>
                <a:ea typeface="Arial"/>
                <a:cs typeface="Arial"/>
                <a:sym typeface="Arial"/>
              </a:rPr>
              <a:t>What is ultrasonic sensor?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2020-02-08T15:26:41Z</dcterms:created>
  <dc:creator>mark blair</dc:creator>
</cp:coreProperties>
</file>